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88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93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Centralised Real-Time KPI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70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CODE VERSE HACKATHON 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101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Mona Sans Semi Bold" pitchFamily="34" charset="0"/>
              </a:rPr>
              <a:t>405Found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6172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Members: Om Varma(TL) , Om Patil , Anway </a:t>
            </a:r>
            <a:r>
              <a:rPr lang="en-US" sz="17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Shimpne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7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Pralhad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Chape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35BDE-16AA-604D-4B15-85EE3888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21643" cy="1127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0BAB03-4D9F-84A9-5806-1BB2AA13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3718" y="0"/>
            <a:ext cx="1506682" cy="810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65475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</a:rPr>
              <a:t>Feasibility &amp; Challenges</a:t>
            </a:r>
            <a:endParaRPr lang="en-US" sz="4150" dirty="0"/>
          </a:p>
        </p:txBody>
      </p:sp>
      <p:sp>
        <p:nvSpPr>
          <p:cNvPr id="7" name="Text 4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34302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17" name="Text 14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34302" y="4888230"/>
            <a:ext cx="369903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AI-Driven Recommendations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suggestions for campaign optimisation based on real-time data and historical performance.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EED845-1367-86D9-0CBF-4A0C0BAB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4002" cy="801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1856AA-C2BC-D634-88D0-EA7F1D0D3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3718" y="-66147"/>
            <a:ext cx="1506682" cy="810994"/>
          </a:xfrm>
          <a:prstGeom prst="rect">
            <a:avLst/>
          </a:prstGeom>
        </p:spPr>
      </p:pic>
      <p:sp>
        <p:nvSpPr>
          <p:cNvPr id="27" name="Shape 5">
            <a:extLst>
              <a:ext uri="{FF2B5EF4-FFF2-40B4-BE49-F238E27FC236}">
                <a16:creationId xmlns:a16="http://schemas.microsoft.com/office/drawing/2014/main" id="{DA460EFB-A66C-7BD1-548C-955179C1918F}"/>
              </a:ext>
            </a:extLst>
          </p:cNvPr>
          <p:cNvSpPr/>
          <p:nvPr/>
        </p:nvSpPr>
        <p:spPr>
          <a:xfrm>
            <a:off x="947927" y="1676509"/>
            <a:ext cx="7826205" cy="1968340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AB89B25A-237F-FC90-026E-2235A0BFFDE3}"/>
              </a:ext>
            </a:extLst>
          </p:cNvPr>
          <p:cNvSpPr/>
          <p:nvPr/>
        </p:nvSpPr>
        <p:spPr>
          <a:xfrm>
            <a:off x="1267155" y="2006605"/>
            <a:ext cx="6054559" cy="299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</a:rPr>
              <a:t>Feasibility:</a:t>
            </a:r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7E055548-757D-5E2A-B5D9-7538C361BA1F}"/>
              </a:ext>
            </a:extLst>
          </p:cNvPr>
          <p:cNvSpPr/>
          <p:nvPr/>
        </p:nvSpPr>
        <p:spPr>
          <a:xfrm>
            <a:off x="1267155" y="2464367"/>
            <a:ext cx="6532050" cy="1226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000" dirty="0">
                <a:solidFill>
                  <a:srgbClr val="52586B"/>
                </a:solidFill>
                <a:latin typeface="Funnel Sans" pitchFamily="34" charset="0"/>
              </a:rPr>
              <a:t>Centralizing campaign data is practical with ETL, MySQL, and React; existing APIs support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98C49A11-D351-AB77-1FB0-E07D3A401238}"/>
              </a:ext>
            </a:extLst>
          </p:cNvPr>
          <p:cNvSpPr/>
          <p:nvPr/>
        </p:nvSpPr>
        <p:spPr>
          <a:xfrm>
            <a:off x="918941" y="4575215"/>
            <a:ext cx="7736837" cy="1968340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A327E7EB-6CF1-F279-06FE-F987B3624AD8}"/>
              </a:ext>
            </a:extLst>
          </p:cNvPr>
          <p:cNvSpPr/>
          <p:nvPr/>
        </p:nvSpPr>
        <p:spPr>
          <a:xfrm>
            <a:off x="1260641" y="4892180"/>
            <a:ext cx="6054559" cy="299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52586B"/>
                </a:solidFill>
                <a:latin typeface="Mona Sans Semi Bold" pitchFamily="34" charset="0"/>
              </a:rPr>
              <a:t>Challenges:</a:t>
            </a: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5AF6D36-C1A3-6E31-C422-A838CFC41A0C}"/>
              </a:ext>
            </a:extLst>
          </p:cNvPr>
          <p:cNvSpPr/>
          <p:nvPr/>
        </p:nvSpPr>
        <p:spPr>
          <a:xfrm>
            <a:off x="1237195" y="5367088"/>
            <a:ext cx="6532050" cy="1084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000" dirty="0">
                <a:solidFill>
                  <a:srgbClr val="52586B"/>
                </a:solidFill>
                <a:latin typeface="Funnel Sans" pitchFamily="34" charset="0"/>
              </a:rPr>
              <a:t>Data inconsistency, API limitations, large data volume, real-time update delay.</a:t>
            </a:r>
          </a:p>
          <a:p>
            <a:pPr>
              <a:lnSpc>
                <a:spcPts val="2850"/>
              </a:lnSpc>
            </a:pPr>
            <a:endParaRPr lang="en-IN" sz="2000" dirty="0">
              <a:solidFill>
                <a:srgbClr val="52586B"/>
              </a:solidFill>
              <a:latin typeface="Funnel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3" name="Shape 2">
            <a:extLst>
              <a:ext uri="{FF2B5EF4-FFF2-40B4-BE49-F238E27FC236}">
                <a16:creationId xmlns:a16="http://schemas.microsoft.com/office/drawing/2014/main" id="{16A2EA48-9A34-C5DB-DD4E-5410532F68A8}"/>
              </a:ext>
            </a:extLst>
          </p:cNvPr>
          <p:cNvSpPr/>
          <p:nvPr/>
        </p:nvSpPr>
        <p:spPr>
          <a:xfrm>
            <a:off x="950211" y="1642467"/>
            <a:ext cx="88880" cy="2047981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578ECF1C-CF26-9FFC-45BE-2ADF9C8424C7}"/>
              </a:ext>
            </a:extLst>
          </p:cNvPr>
          <p:cNvSpPr/>
          <p:nvPr/>
        </p:nvSpPr>
        <p:spPr>
          <a:xfrm>
            <a:off x="918941" y="4539153"/>
            <a:ext cx="88880" cy="2047981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Challenge: Fragmented Campaign Reporting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3636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42363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80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Scattered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7134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Campaign performance data is spread across numerous disparate tools and platforms.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23636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42363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680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Delayed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171349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a centralised view leads to slow reporting cycles and hampers timely strategic adjustments.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1070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Fragmented View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85477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Inconsistent data formats and manual aggregation result in a disjointed understanding of overall performance.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7430EF-1417-A629-58C1-3667D007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1643" cy="908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AFE6F9-B9F1-766E-F99D-CCE0782A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109" y="-66147"/>
            <a:ext cx="1506682" cy="810994"/>
          </a:xfrm>
          <a:prstGeom prst="rect">
            <a:avLst/>
          </a:prstGeom>
        </p:spPr>
      </p:pic>
      <p:sp>
        <p:nvSpPr>
          <p:cNvPr id="18" name="Shape 5">
            <a:extLst>
              <a:ext uri="{FF2B5EF4-FFF2-40B4-BE49-F238E27FC236}">
                <a16:creationId xmlns:a16="http://schemas.microsoft.com/office/drawing/2014/main" id="{F8C86535-4BAA-38C7-82E8-43307835C8F9}"/>
              </a:ext>
            </a:extLst>
          </p:cNvPr>
          <p:cNvSpPr/>
          <p:nvPr/>
        </p:nvSpPr>
        <p:spPr>
          <a:xfrm>
            <a:off x="4689440" y="5107067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E88B2DFC-7709-53AB-43CA-9281A99950D8}"/>
              </a:ext>
            </a:extLst>
          </p:cNvPr>
          <p:cNvSpPr/>
          <p:nvPr/>
        </p:nvSpPr>
        <p:spPr>
          <a:xfrm>
            <a:off x="5034081" y="5371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27881E0-3DF7-048F-C9B4-94717A7A5CCF}"/>
              </a:ext>
            </a:extLst>
          </p:cNvPr>
          <p:cNvSpPr/>
          <p:nvPr/>
        </p:nvSpPr>
        <p:spPr>
          <a:xfrm>
            <a:off x="5023690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KPI </a:t>
            </a:r>
            <a:r>
              <a:rPr lang="en-US" sz="2200" dirty="0" err="1">
                <a:solidFill>
                  <a:srgbClr val="52586B"/>
                </a:solidFill>
                <a:latin typeface="Mona Sans Semi Bold" pitchFamily="34" charset="0"/>
              </a:rPr>
              <a:t>BlindSpot</a:t>
            </a:r>
            <a:endParaRPr lang="en-US" sz="220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86FAE40D-25E2-901D-E738-BDA21FF1F144}"/>
              </a:ext>
            </a:extLst>
          </p:cNvPr>
          <p:cNvSpPr/>
          <p:nvPr/>
        </p:nvSpPr>
        <p:spPr>
          <a:xfrm>
            <a:off x="4984626" y="5853437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Hard to track KPI’s like clicks, impressions, conversions and ROI(Return on Investment) in real time.</a:t>
            </a:r>
          </a:p>
        </p:txBody>
      </p:sp>
      <p:sp>
        <p:nvSpPr>
          <p:cNvPr id="23" name="Shape 6">
            <a:extLst>
              <a:ext uri="{FF2B5EF4-FFF2-40B4-BE49-F238E27FC236}">
                <a16:creationId xmlns:a16="http://schemas.microsoft.com/office/drawing/2014/main" id="{29F2E953-C39E-6C7E-EEEF-79E11EAF2835}"/>
              </a:ext>
            </a:extLst>
          </p:cNvPr>
          <p:cNvSpPr/>
          <p:nvPr/>
        </p:nvSpPr>
        <p:spPr>
          <a:xfrm>
            <a:off x="4668490" y="5107067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Objective: Unified &amp; Actionable Insights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044" y="231493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74" y="2919770"/>
            <a:ext cx="330637" cy="4133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60325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Visibility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360325" y="301204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provide instant access to consolidated campaign Key Performance Indicators (KPIs).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8044" y="4158377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74" y="4763214"/>
            <a:ext cx="330637" cy="4133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60325" y="4378762"/>
            <a:ext cx="392775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Accelerated Decision-Making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360325" y="4855488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empower stakeholders with immediate, data-driven insights for faster, more effective strategies.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8044" y="600182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674" y="6606659"/>
            <a:ext cx="330637" cy="4133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60325" y="6222206"/>
            <a:ext cx="318968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Optimised Performance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360325" y="669893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enhance overall campaign efficiency and maximise return on investment.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CC652-4D81-24B4-0494-6795CE2D279C}"/>
              </a:ext>
            </a:extLst>
          </p:cNvPr>
          <p:cNvSpPr/>
          <p:nvPr/>
        </p:nvSpPr>
        <p:spPr>
          <a:xfrm>
            <a:off x="12801600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300F8C-0A78-32A7-75C6-4E1060684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37349" cy="1012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80AAAF-28ED-C6B9-FBC8-C926836E1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3718" y="-1"/>
            <a:ext cx="1506682" cy="7448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002" y="458867"/>
            <a:ext cx="11472863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Proposed Solution: Centralised Real-Time KPI Dashboard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4002" y="1380767"/>
            <a:ext cx="7221022" cy="6599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4002" y="2065020"/>
            <a:ext cx="722102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4002" y="2420909"/>
            <a:ext cx="722102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30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30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4002" y="2715816"/>
            <a:ext cx="7221022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34271" y="7815262"/>
            <a:ext cx="1321212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"One source of truth for all your campaign performance."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84002" y="7627620"/>
            <a:ext cx="22860" cy="642342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B0353-9241-0B8F-EEF9-E69E96FECBFD}"/>
              </a:ext>
            </a:extLst>
          </p:cNvPr>
          <p:cNvSpPr/>
          <p:nvPr/>
        </p:nvSpPr>
        <p:spPr>
          <a:xfrm>
            <a:off x="12801600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02D0E-175B-7CFF-E8A8-E6FEBA8E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666"/>
            <a:ext cx="584002" cy="801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C6F50-F48A-1196-AA1F-810F627A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718" y="28364"/>
            <a:ext cx="1506682" cy="762229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F992CD2D-47CA-2949-580E-DC1ED4648A3F}"/>
              </a:ext>
            </a:extLst>
          </p:cNvPr>
          <p:cNvSpPr/>
          <p:nvPr/>
        </p:nvSpPr>
        <p:spPr>
          <a:xfrm>
            <a:off x="607701" y="132612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8E817B29-901A-8126-644D-CD6372DB34DD}"/>
              </a:ext>
            </a:extLst>
          </p:cNvPr>
          <p:cNvSpPr/>
          <p:nvPr/>
        </p:nvSpPr>
        <p:spPr>
          <a:xfrm>
            <a:off x="584002" y="434884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36DC4DF9-7C34-6BE0-43F9-368A325C31B4}"/>
              </a:ext>
            </a:extLst>
          </p:cNvPr>
          <p:cNvSpPr/>
          <p:nvPr/>
        </p:nvSpPr>
        <p:spPr>
          <a:xfrm>
            <a:off x="5455401" y="1326127"/>
            <a:ext cx="3932737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EE332AB-D725-69DB-BC37-C658997E4E56}"/>
              </a:ext>
            </a:extLst>
          </p:cNvPr>
          <p:cNvSpPr/>
          <p:nvPr/>
        </p:nvSpPr>
        <p:spPr>
          <a:xfrm>
            <a:off x="10381654" y="1300170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DE458714-5A98-93D3-DD42-F560DADE6D8D}"/>
              </a:ext>
            </a:extLst>
          </p:cNvPr>
          <p:cNvSpPr/>
          <p:nvPr/>
        </p:nvSpPr>
        <p:spPr>
          <a:xfrm>
            <a:off x="924017" y="1498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Scattered Insights</a:t>
            </a:r>
            <a:endParaRPr lang="en-US" sz="22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7AEAFDBA-5119-D629-CCDD-91F3BE67DCFB}"/>
              </a:ext>
            </a:extLst>
          </p:cNvPr>
          <p:cNvSpPr/>
          <p:nvPr/>
        </p:nvSpPr>
        <p:spPr>
          <a:xfrm>
            <a:off x="10722636" y="1680971"/>
            <a:ext cx="2863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Real-Time Data Updates: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B6F7DBFF-B4AC-A8E1-00A8-C6A803475D72}"/>
              </a:ext>
            </a:extLst>
          </p:cNvPr>
          <p:cNvSpPr/>
          <p:nvPr/>
        </p:nvSpPr>
        <p:spPr>
          <a:xfrm>
            <a:off x="933957" y="4492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KPI Computation: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2862D20F-F6C2-A395-619D-496D5B772ABB}"/>
              </a:ext>
            </a:extLst>
          </p:cNvPr>
          <p:cNvSpPr/>
          <p:nvPr/>
        </p:nvSpPr>
        <p:spPr>
          <a:xfrm>
            <a:off x="5707949" y="1682024"/>
            <a:ext cx="3214502" cy="3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Data Cleaning &amp; Validation: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3C1E4B79-BCE9-CA8E-D483-B7E769C14E75}"/>
              </a:ext>
            </a:extLst>
          </p:cNvPr>
          <p:cNvSpPr/>
          <p:nvPr/>
        </p:nvSpPr>
        <p:spPr>
          <a:xfrm>
            <a:off x="510097" y="2010219"/>
            <a:ext cx="3344215" cy="168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Integrates campaign data from multiple sources (Google Ads, Facebook Ads, internal tools, CSVs)</a:t>
            </a:r>
          </a:p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Eliminates fragmented reporting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8989FFA2-9F51-1407-0C0E-7B83335CFB33}"/>
              </a:ext>
            </a:extLst>
          </p:cNvPr>
          <p:cNvSpPr/>
          <p:nvPr/>
        </p:nvSpPr>
        <p:spPr>
          <a:xfrm>
            <a:off x="8016121" y="5403788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E169AFF-55CA-F847-55EB-BB69F32CBAC3}"/>
              </a:ext>
            </a:extLst>
          </p:cNvPr>
          <p:cNvSpPr/>
          <p:nvPr/>
        </p:nvSpPr>
        <p:spPr>
          <a:xfrm>
            <a:off x="10339514" y="2284398"/>
            <a:ext cx="30893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Automatically fetches the latest campaign metrics</a:t>
            </a:r>
          </a:p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Reduces delays in decision-making.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64A9C99-9C7A-5443-47FA-3FCBCEA6343F}"/>
              </a:ext>
            </a:extLst>
          </p:cNvPr>
          <p:cNvSpPr/>
          <p:nvPr/>
        </p:nvSpPr>
        <p:spPr>
          <a:xfrm>
            <a:off x="5327187" y="216606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Ensures accuracy and consistency of KPIs</a:t>
            </a:r>
          </a:p>
          <a:p>
            <a:pPr lvl="1"/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Removes duplicates and errors from raw data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129BCE3F-79F0-0168-9B67-DD9BC32C647E}"/>
              </a:ext>
            </a:extLst>
          </p:cNvPr>
          <p:cNvSpPr/>
          <p:nvPr/>
        </p:nvSpPr>
        <p:spPr>
          <a:xfrm>
            <a:off x="8016121" y="5460828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70F9E205-5891-15D7-028B-868348C4FC45}"/>
              </a:ext>
            </a:extLst>
          </p:cNvPr>
          <p:cNvSpPr/>
          <p:nvPr/>
        </p:nvSpPr>
        <p:spPr>
          <a:xfrm>
            <a:off x="928571" y="480691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Calculates essential metrics like CTR, conversions, ROI, and spend efficiency</a:t>
            </a:r>
          </a:p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Provides standardized insights across campaigns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00270952-865D-F819-DBD1-BEFD90428ADD}"/>
              </a:ext>
            </a:extLst>
          </p:cNvPr>
          <p:cNvSpPr/>
          <p:nvPr/>
        </p:nvSpPr>
        <p:spPr>
          <a:xfrm>
            <a:off x="5450336" y="4359757"/>
            <a:ext cx="3932736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C3A51B6E-6A06-D40A-F28F-5287821E8A01}"/>
              </a:ext>
            </a:extLst>
          </p:cNvPr>
          <p:cNvSpPr/>
          <p:nvPr/>
        </p:nvSpPr>
        <p:spPr>
          <a:xfrm>
            <a:off x="5707949" y="4506939"/>
            <a:ext cx="3214502" cy="3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Visualization &amp; Reporting</a:t>
            </a:r>
            <a:r>
              <a:rPr lang="en-US" sz="2400" b="1" i="1" dirty="0"/>
              <a:t>:</a:t>
            </a:r>
            <a:endParaRPr lang="en-US" sz="2400" i="1" dirty="0"/>
          </a:p>
          <a:p>
            <a:pPr>
              <a:lnSpc>
                <a:spcPts val="2750"/>
              </a:lnSpc>
            </a:pPr>
            <a:endParaRPr lang="en-US" sz="2200" i="1" dirty="0">
              <a:solidFill>
                <a:srgbClr val="52586B"/>
              </a:solidFill>
              <a:latin typeface="Mona Sans Semi Bold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i="1" dirty="0"/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E3DB5392-193D-B082-64B7-835DB79238F7}"/>
              </a:ext>
            </a:extLst>
          </p:cNvPr>
          <p:cNvSpPr/>
          <p:nvPr/>
        </p:nvSpPr>
        <p:spPr>
          <a:xfrm>
            <a:off x="5799478" y="493816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Interactive charts, tables, and filters for easy analysis</a:t>
            </a:r>
          </a:p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Customizable dashboards for different stakeholders</a:t>
            </a:r>
          </a:p>
          <a:p>
            <a:pPr marL="0" lvl="1">
              <a:lnSpc>
                <a:spcPts val="2850"/>
              </a:lnSpc>
            </a:pPr>
            <a:endParaRPr lang="en-US" sz="1750" dirty="0">
              <a:solidFill>
                <a:srgbClr val="52586B"/>
              </a:solidFill>
              <a:latin typeface="Funnel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CC47C7CF-BF7C-C955-D94E-D486BFCC71FA}"/>
              </a:ext>
            </a:extLst>
          </p:cNvPr>
          <p:cNvSpPr/>
          <p:nvPr/>
        </p:nvSpPr>
        <p:spPr>
          <a:xfrm>
            <a:off x="10393794" y="434884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9167B66B-CEDD-03DE-CA80-6EE17DE15F9D}"/>
              </a:ext>
            </a:extLst>
          </p:cNvPr>
          <p:cNvSpPr/>
          <p:nvPr/>
        </p:nvSpPr>
        <p:spPr>
          <a:xfrm>
            <a:off x="10722636" y="4546236"/>
            <a:ext cx="3214502" cy="3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</a:rPr>
              <a:t>Predictive Insights:</a:t>
            </a:r>
          </a:p>
          <a:p>
            <a:pPr>
              <a:lnSpc>
                <a:spcPts val="2750"/>
              </a:lnSpc>
            </a:pPr>
            <a:endParaRPr lang="en-US" sz="2400" i="1" dirty="0"/>
          </a:p>
          <a:p>
            <a:pPr>
              <a:lnSpc>
                <a:spcPts val="2750"/>
              </a:lnSpc>
            </a:pPr>
            <a:endParaRPr lang="en-US" sz="2200" i="1" dirty="0">
              <a:solidFill>
                <a:srgbClr val="52586B"/>
              </a:solidFill>
              <a:latin typeface="Mona Sans Semi Bold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i="1" dirty="0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C3238B4F-E30C-DEA0-A617-703DB635B06E}"/>
              </a:ext>
            </a:extLst>
          </p:cNvPr>
          <p:cNvSpPr/>
          <p:nvPr/>
        </p:nvSpPr>
        <p:spPr>
          <a:xfrm>
            <a:off x="10755542" y="491282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Uses ML/analytics models to forecast campaign performance</a:t>
            </a:r>
          </a:p>
          <a:p>
            <a:pPr marL="0" lvl="1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</a:rPr>
              <a:t>Highlights potential issues and opportunities</a:t>
            </a:r>
          </a:p>
          <a:p>
            <a:pPr marL="0" lvl="1">
              <a:lnSpc>
                <a:spcPts val="2850"/>
              </a:lnSpc>
            </a:pPr>
            <a:endParaRPr lang="en-US" sz="1750" dirty="0">
              <a:solidFill>
                <a:srgbClr val="52586B"/>
              </a:solidFill>
              <a:latin typeface="Funnel Sans" pitchFamily="34" charset="0"/>
            </a:endParaRPr>
          </a:p>
          <a:p>
            <a:pPr marL="0" lvl="1">
              <a:lnSpc>
                <a:spcPts val="2850"/>
              </a:lnSpc>
            </a:pPr>
            <a:endParaRPr lang="en-US" sz="1750" dirty="0">
              <a:solidFill>
                <a:srgbClr val="52586B"/>
              </a:solidFill>
              <a:latin typeface="Funnel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5E3DD107-2DAE-50B5-1076-2267BCA7DFFC}"/>
              </a:ext>
            </a:extLst>
          </p:cNvPr>
          <p:cNvSpPr/>
          <p:nvPr/>
        </p:nvSpPr>
        <p:spPr>
          <a:xfrm>
            <a:off x="604207" y="132612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96096AB7-B886-8DB9-582D-1A582DF1498C}"/>
              </a:ext>
            </a:extLst>
          </p:cNvPr>
          <p:cNvSpPr/>
          <p:nvPr/>
        </p:nvSpPr>
        <p:spPr>
          <a:xfrm>
            <a:off x="5455401" y="134046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87E159AB-3AEA-FE15-098B-FE85586B85B7}"/>
              </a:ext>
            </a:extLst>
          </p:cNvPr>
          <p:cNvSpPr/>
          <p:nvPr/>
        </p:nvSpPr>
        <p:spPr>
          <a:xfrm>
            <a:off x="10394906" y="12925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35" name="Shape 2">
            <a:extLst>
              <a:ext uri="{FF2B5EF4-FFF2-40B4-BE49-F238E27FC236}">
                <a16:creationId xmlns:a16="http://schemas.microsoft.com/office/drawing/2014/main" id="{13638F22-50F2-DE1F-AE94-CD00353B6114}"/>
              </a:ext>
            </a:extLst>
          </p:cNvPr>
          <p:cNvSpPr/>
          <p:nvPr/>
        </p:nvSpPr>
        <p:spPr>
          <a:xfrm>
            <a:off x="546741" y="434884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CE7BA439-1D56-AAC1-7158-B67D4958B240}"/>
              </a:ext>
            </a:extLst>
          </p:cNvPr>
          <p:cNvSpPr/>
          <p:nvPr/>
        </p:nvSpPr>
        <p:spPr>
          <a:xfrm>
            <a:off x="5444427" y="43740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37" name="Shape 2">
            <a:extLst>
              <a:ext uri="{FF2B5EF4-FFF2-40B4-BE49-F238E27FC236}">
                <a16:creationId xmlns:a16="http://schemas.microsoft.com/office/drawing/2014/main" id="{FC23C624-2BE8-D45F-71B1-C884C973E89F}"/>
              </a:ext>
            </a:extLst>
          </p:cNvPr>
          <p:cNvSpPr/>
          <p:nvPr/>
        </p:nvSpPr>
        <p:spPr>
          <a:xfrm>
            <a:off x="10382182" y="437199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2607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Seamlessly collect data from CSV, APIs (Google Ads, Facebook Ads, etc.), and internal tools.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2607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cleaning and validation mechanisms ensure data accuracy and reliability.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2607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KPI Computation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calculation of critical KPIs: CTR, conversions, spend efficiency, ROI.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Dynamic Visuals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771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charts, tables, and filters for deep dive analysis and customisable views.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86688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Prediction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771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machine learning for accurate forecasting of campaign outcomes.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5CCA39-A34D-0406-1831-D50E55A58D9A}"/>
              </a:ext>
            </a:extLst>
          </p:cNvPr>
          <p:cNvSpPr/>
          <p:nvPr/>
        </p:nvSpPr>
        <p:spPr>
          <a:xfrm>
            <a:off x="12791209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60F6CF-1DF4-3480-B038-5C2D596F3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769"/>
            <a:ext cx="584002" cy="801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2CE32B-FD81-09C5-07B1-70092586F7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3718" y="0"/>
            <a:ext cx="1506682" cy="8109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Approach: Building the Engine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21765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Sources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303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scripts and API connectors for real-time aggregation from various sources.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63581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</a:rPr>
              <a:t>Data Extraction and Storing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303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warehousing and transformation pipelines for cleaning, validation, and KPI derivation.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5053965"/>
            <a:ext cx="273689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</a:rPr>
              <a:t>Data Pre-Processing and Output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303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 built with modern frameworks, offering customisable charts and tables.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647211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Module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303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of ML models for trend analysis and future campaign performance forecasting.</a:t>
            </a: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92600-A24D-4AF1-13FA-961D39D94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0"/>
            <a:ext cx="584002" cy="801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6570C-A052-56F4-74BD-94539FB12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5772" y="0"/>
            <a:ext cx="598462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9423440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Benefits &amp; Impact: Driving Success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633061" cy="1289090"/>
          </a:xfrm>
          <a:prstGeom prst="roundRect">
            <a:avLst>
              <a:gd name="adj" fmla="val 72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04" y="2211110"/>
            <a:ext cx="314563" cy="393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Improved ROI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39735" y="2470666"/>
            <a:ext cx="691407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insights lead to better budget allocation and higher returns.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27816" y="3037046"/>
            <a:ext cx="11207829" cy="15240"/>
          </a:xfrm>
          <a:prstGeom prst="roundRect">
            <a:avLst>
              <a:gd name="adj" fmla="val 616554"/>
            </a:avLst>
          </a:prstGeom>
          <a:solidFill>
            <a:srgbClr val="C8CACF"/>
          </a:solidFill>
          <a:ln/>
        </p:spPr>
      </p:sp>
      <p:sp>
        <p:nvSpPr>
          <p:cNvPr id="8" name="Shape 5"/>
          <p:cNvSpPr/>
          <p:nvPr/>
        </p:nvSpPr>
        <p:spPr>
          <a:xfrm>
            <a:off x="782955" y="3164086"/>
            <a:ext cx="3266123" cy="1289090"/>
          </a:xfrm>
          <a:prstGeom prst="roundRect">
            <a:avLst>
              <a:gd name="adj" fmla="val 72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35" y="3611999"/>
            <a:ext cx="314563" cy="3931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72796" y="338780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72796" y="3871555"/>
            <a:ext cx="666630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processes reduce manual effort and operational errors.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0877" y="4437936"/>
            <a:ext cx="9574768" cy="15240"/>
          </a:xfrm>
          <a:prstGeom prst="roundRect">
            <a:avLst>
              <a:gd name="adj" fmla="val 616554"/>
            </a:avLst>
          </a:prstGeom>
          <a:solidFill>
            <a:srgbClr val="C8CACF"/>
          </a:solidFill>
          <a:ln/>
        </p:spPr>
      </p:sp>
      <p:sp>
        <p:nvSpPr>
          <p:cNvPr id="13" name="Shape 9"/>
          <p:cNvSpPr/>
          <p:nvPr/>
        </p:nvSpPr>
        <p:spPr>
          <a:xfrm>
            <a:off x="782955" y="4564975"/>
            <a:ext cx="4899184" cy="1289090"/>
          </a:xfrm>
          <a:prstGeom prst="roundRect">
            <a:avLst>
              <a:gd name="adj" fmla="val 72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905857" y="478869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Faster Decisions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05857" y="5272445"/>
            <a:ext cx="6065996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data empowers agile and informed strategic shifts.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3938" y="5838825"/>
            <a:ext cx="7941707" cy="15240"/>
          </a:xfrm>
          <a:prstGeom prst="roundRect">
            <a:avLst>
              <a:gd name="adj" fmla="val 616554"/>
            </a:avLst>
          </a:prstGeom>
          <a:solidFill>
            <a:srgbClr val="C8CACF"/>
          </a:solidFill>
          <a:ln/>
        </p:spPr>
      </p:sp>
      <p:sp>
        <p:nvSpPr>
          <p:cNvPr id="18" name="Shape 13"/>
          <p:cNvSpPr/>
          <p:nvPr/>
        </p:nvSpPr>
        <p:spPr>
          <a:xfrm>
            <a:off x="782955" y="5965865"/>
            <a:ext cx="6532245" cy="1646992"/>
          </a:xfrm>
          <a:prstGeom prst="roundRect">
            <a:avLst>
              <a:gd name="adj" fmla="val 570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796" y="6592729"/>
            <a:ext cx="314563" cy="39314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8918" y="61895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Visibility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8918" y="6673334"/>
            <a:ext cx="60848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Comprehensive, up-to-the-minute overview of campaign health.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F0DBDA-F410-A5BE-159C-6861F878070D}"/>
              </a:ext>
            </a:extLst>
          </p:cNvPr>
          <p:cNvSpPr/>
          <p:nvPr/>
        </p:nvSpPr>
        <p:spPr>
          <a:xfrm>
            <a:off x="12791209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28CA00-88D9-A0DE-555D-9C2CF03F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9342"/>
            <a:ext cx="584002" cy="7448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1D8C2C-D37B-950E-626D-2652D0407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718" y="-1"/>
            <a:ext cx="1506682" cy="744847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D5AF697F-C94C-B9E9-3E0B-83C30C1C0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7228" y="5002828"/>
            <a:ext cx="330637" cy="413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10207228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</a:rPr>
              <a:t>Architecture System Diagram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Scenario: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marketing team notices a drop in CTR for their Instagram campaign.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412087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Action: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3768" y="2868573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Dashboard flags declining CTR and rising cost per acquisition (CPA).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215997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Visualisations quickly pinpoint specific ad creatives underperforming.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768" y="3563422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analytics suggests pausing low-performing ads and reallocating budget.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Result: Rapid identification of issues and immediate corrective action, preventing significant budget waste.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7AC75-BC22-1F78-738A-ACBD09A567D5}"/>
              </a:ext>
            </a:extLst>
          </p:cNvPr>
          <p:cNvSpPr/>
          <p:nvPr/>
        </p:nvSpPr>
        <p:spPr>
          <a:xfrm>
            <a:off x="12791209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38D76-B93D-D648-DC70-D36092A2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23"/>
            <a:ext cx="584002" cy="801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D43D-D69C-E567-7114-42B75214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717" y="0"/>
            <a:ext cx="1506682" cy="810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667A59-D96B-75D2-F193-DFCF67465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92329"/>
            <a:ext cx="14630400" cy="49848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10207228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</a:rPr>
              <a:t>Tech Stack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marketing team notices a drop in CTR for their Instagram campaign.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412087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Action: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3768" y="2868573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Dashboard flags declining CTR and rising cost per acquisition (CPA).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215997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Visualisations quickly pinpoint specific ad creatives underperforming.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768" y="3563422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analytics suggests pausing low-performing ads and reallocating budget.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Result: Rapid identification of issues and immediate corrective action, preventing significant budget waste.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17AC75-BC22-1F78-738A-ACBD09A567D5}"/>
              </a:ext>
            </a:extLst>
          </p:cNvPr>
          <p:cNvSpPr/>
          <p:nvPr/>
        </p:nvSpPr>
        <p:spPr>
          <a:xfrm>
            <a:off x="12791209" y="7741227"/>
            <a:ext cx="1714500" cy="384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38D76-B93D-D648-DC70-D36092A2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267"/>
            <a:ext cx="584002" cy="801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D43D-D69C-E567-7114-42B75214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717" y="0"/>
            <a:ext cx="1506682" cy="810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302601-AF49-A067-E13E-E21B545B1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48815"/>
            <a:ext cx="14630400" cy="48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686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Mona Sans Semi Bold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Om Patil</dc:creator>
  <cp:lastModifiedBy>Om Patil</cp:lastModifiedBy>
  <cp:revision>9</cp:revision>
  <dcterms:created xsi:type="dcterms:W3CDTF">2025-09-20T13:27:25Z</dcterms:created>
  <dcterms:modified xsi:type="dcterms:W3CDTF">2025-09-21T06:08:54Z</dcterms:modified>
</cp:coreProperties>
</file>